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6" r:id="rId8"/>
    <p:sldId id="262" r:id="rId9"/>
    <p:sldId id="263" r:id="rId10"/>
    <p:sldId id="265"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74649-83C8-4D11-89A9-0D0EEB56661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359487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4649-83C8-4D11-89A9-0D0EEB56661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2226127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4649-83C8-4D11-89A9-0D0EEB56661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170001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74649-83C8-4D11-89A9-0D0EEB56661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1379670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74649-83C8-4D11-89A9-0D0EEB56661F}"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261812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974649-83C8-4D11-89A9-0D0EEB56661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380814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74649-83C8-4D11-89A9-0D0EEB56661F}"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102219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74649-83C8-4D11-89A9-0D0EEB56661F}"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144488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74649-83C8-4D11-89A9-0D0EEB56661F}"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316707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4649-83C8-4D11-89A9-0D0EEB56661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158265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74649-83C8-4D11-89A9-0D0EEB56661F}"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4A18B9-3C9B-4A0B-BA1F-3E4BCD29E8EF}" type="slidenum">
              <a:rPr lang="en-US" smtClean="0"/>
              <a:t>‹#›</a:t>
            </a:fld>
            <a:endParaRPr lang="en-US"/>
          </a:p>
        </p:txBody>
      </p:sp>
    </p:spTree>
    <p:extLst>
      <p:ext uri="{BB962C8B-B14F-4D97-AF65-F5344CB8AC3E}">
        <p14:creationId xmlns:p14="http://schemas.microsoft.com/office/powerpoint/2010/main" val="8607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74649-83C8-4D11-89A9-0D0EEB56661F}"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A18B9-3C9B-4A0B-BA1F-3E4BCD29E8EF}" type="slidenum">
              <a:rPr lang="en-US" smtClean="0"/>
              <a:t>‹#›</a:t>
            </a:fld>
            <a:endParaRPr lang="en-US"/>
          </a:p>
        </p:txBody>
      </p:sp>
    </p:spTree>
    <p:extLst>
      <p:ext uri="{BB962C8B-B14F-4D97-AF65-F5344CB8AC3E}">
        <p14:creationId xmlns:p14="http://schemas.microsoft.com/office/powerpoint/2010/main" val="331352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4861" y="76200"/>
            <a:ext cx="55419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14" y="1046163"/>
            <a:ext cx="7559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9081" y="2590800"/>
            <a:ext cx="5404139" cy="355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0511" y="6280850"/>
            <a:ext cx="5715000" cy="523220"/>
          </a:xfrm>
          <a:prstGeom prst="rect">
            <a:avLst/>
          </a:prstGeom>
          <a:noFill/>
        </p:spPr>
        <p:txBody>
          <a:bodyPr wrap="square" rtlCol="0">
            <a:spAutoFit/>
          </a:bodyPr>
          <a:lstStyle/>
          <a:p>
            <a:pPr algn="ctr"/>
            <a:r>
              <a:rPr lang="en-US" sz="2800" dirty="0" err="1" smtClean="0">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17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02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2023</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973792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19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78781"/>
            <a:ext cx="8229600" cy="41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959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
            <a:ext cx="9144000" cy="685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685800"/>
            <a:ext cx="8229600" cy="5592763"/>
          </a:xfrm>
        </p:spPr>
        <p:txBody>
          <a:bodyPr>
            <a:normAutofit/>
          </a:bodyPr>
          <a:lstStyle/>
          <a:p>
            <a:pPr marL="0" indent="0">
              <a:buNone/>
            </a:pPr>
            <a:r>
              <a:rPr lang="vi-VN" b="1" dirty="0">
                <a:solidFill>
                  <a:srgbClr val="FF0000"/>
                </a:solidFill>
                <a:latin typeface="+mj-lt"/>
              </a:rPr>
              <a:t>Một số nội dung cơ bản của Luật phòng cháy, chữa </a:t>
            </a:r>
            <a:r>
              <a:rPr lang="vi-VN" b="1" dirty="0" smtClean="0">
                <a:solidFill>
                  <a:srgbClr val="FF0000"/>
                </a:solidFill>
                <a:latin typeface="+mj-lt"/>
              </a:rPr>
              <a:t>cháy</a:t>
            </a:r>
            <a:endParaRPr lang="en-US" b="1" dirty="0" smtClean="0">
              <a:solidFill>
                <a:srgbClr val="FF0000"/>
              </a:solidFill>
              <a:latin typeface="+mj-lt"/>
            </a:endParaRPr>
          </a:p>
          <a:p>
            <a:pPr marL="514350" indent="-514350">
              <a:buAutoNum type="arabicPeriod"/>
            </a:pPr>
            <a:r>
              <a:rPr lang="en-US" sz="3600" b="1" dirty="0" err="1" smtClean="0">
                <a:latin typeface="Times New Roman" pitchFamily="18" charset="0"/>
                <a:cs typeface="Times New Roman" pitchFamily="18" charset="0"/>
              </a:rPr>
              <a:t>Nguyên</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chữa</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cháy</a:t>
            </a:r>
            <a:endParaRPr lang="en-US" sz="3600" b="1" dirty="0" smtClean="0">
              <a:latin typeface="Times New Roman" pitchFamily="18" charset="0"/>
              <a:cs typeface="Times New Roman" pitchFamily="18" charset="0"/>
            </a:endParaRPr>
          </a:p>
          <a:p>
            <a:pPr marL="514350" indent="-514350">
              <a:buAutoNum type="arabicPeriod"/>
            </a:pPr>
            <a:r>
              <a:rPr lang="en-US" sz="3600" b="1" dirty="0" err="1" smtClean="0">
                <a:latin typeface="Times New Roman" pitchFamily="18" charset="0"/>
                <a:cs typeface="Times New Roman" pitchFamily="18" charset="0"/>
              </a:rPr>
              <a:t>Trách</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phòng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chữa</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cháy</a:t>
            </a:r>
            <a:endParaRPr lang="en-US" sz="3600" b="1" dirty="0" smtClean="0">
              <a:latin typeface="Times New Roman" pitchFamily="18" charset="0"/>
              <a:cs typeface="Times New Roman" pitchFamily="18" charset="0"/>
            </a:endParaRPr>
          </a:p>
          <a:p>
            <a:pPr marL="514350" indent="-514350">
              <a:buAutoNum type="arabicPeriod"/>
            </a:pPr>
            <a:r>
              <a:rPr lang="en-US" sz="3600" b="1" dirty="0" err="1" smtClean="0">
                <a:latin typeface="Times New Roman" pitchFamily="18" charset="0"/>
                <a:cs typeface="Times New Roman" pitchFamily="18" charset="0"/>
              </a:rPr>
              <a:t>Các</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hành</a:t>
            </a:r>
            <a:r>
              <a:rPr lang="en-US" sz="3600" b="1" dirty="0">
                <a:latin typeface="Times New Roman" pitchFamily="18" charset="0"/>
                <a:cs typeface="Times New Roman" pitchFamily="18" charset="0"/>
              </a:rPr>
              <a:t> vi </a:t>
            </a:r>
            <a:r>
              <a:rPr lang="en-US" sz="3600" b="1" dirty="0" err="1">
                <a:latin typeface="Times New Roman" pitchFamily="18" charset="0"/>
                <a:cs typeface="Times New Roman" pitchFamily="18" charset="0"/>
              </a:rPr>
              <a:t>bị</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nghiêm</a:t>
            </a:r>
            <a:r>
              <a:rPr lang="en-US" sz="3600" b="1" dirty="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cấm</a:t>
            </a:r>
            <a:endParaRPr lang="en-US" sz="3600" b="1" dirty="0" smtClean="0">
              <a:latin typeface="Times New Roman" pitchFamily="18" charset="0"/>
              <a:cs typeface="Times New Roman" pitchFamily="18" charset="0"/>
            </a:endParaRPr>
          </a:p>
          <a:p>
            <a:pPr marL="514350" indent="-514350">
              <a:buAutoNum type="arabicPeriod"/>
            </a:pPr>
            <a:r>
              <a:rPr lang="vi-VN" sz="3600" b="1" dirty="0" smtClean="0">
                <a:latin typeface="Times New Roman" pitchFamily="18" charset="0"/>
                <a:cs typeface="Times New Roman" pitchFamily="18" charset="0"/>
              </a:rPr>
              <a:t>Biện </a:t>
            </a:r>
            <a:r>
              <a:rPr lang="vi-VN" sz="3600" b="1" dirty="0">
                <a:latin typeface="Times New Roman" pitchFamily="18" charset="0"/>
                <a:cs typeface="Times New Roman" pitchFamily="18" charset="0"/>
              </a:rPr>
              <a:t>pháp cơ bản trong phòng </a:t>
            </a:r>
            <a:r>
              <a:rPr lang="vi-VN" sz="3600" b="1" dirty="0" smtClean="0">
                <a:latin typeface="Times New Roman" pitchFamily="18" charset="0"/>
                <a:cs typeface="Times New Roman" pitchFamily="18" charset="0"/>
              </a:rPr>
              <a:t>cháy</a:t>
            </a:r>
            <a:endParaRPr lang="en-US" sz="3600" b="1" dirty="0" smtClean="0">
              <a:latin typeface="Times New Roman" pitchFamily="18" charset="0"/>
              <a:cs typeface="Times New Roman" pitchFamily="18" charset="0"/>
            </a:endParaRPr>
          </a:p>
          <a:p>
            <a:pPr marL="514350" indent="-514350">
              <a:buAutoNum type="arabicPeriod"/>
            </a:pPr>
            <a:r>
              <a:rPr lang="en-US" sz="3600" b="1" dirty="0" err="1" smtClean="0">
                <a:latin typeface="Times New Roman" pitchFamily="18" charset="0"/>
                <a:cs typeface="Times New Roman" pitchFamily="18" charset="0"/>
              </a:rPr>
              <a:t>Trách</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nhiệm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chữa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cháy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tham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chữa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cháy</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75941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04800"/>
            <a:ext cx="8229600" cy="6126163"/>
          </a:xfrm>
        </p:spPr>
        <p:txBody>
          <a:bodyPr>
            <a:normAutofit fontScale="85000" lnSpcReduction="20000"/>
          </a:bodyPr>
          <a:lstStyle/>
          <a:p>
            <a:pPr marL="514350" indent="-514350">
              <a:buAutoNum type="arabicPeriod"/>
            </a:pPr>
            <a:r>
              <a:rPr lang="vi-VN" b="1" dirty="0" smtClean="0">
                <a:solidFill>
                  <a:srgbClr val="FF0000"/>
                </a:solidFill>
                <a:latin typeface="tahoma"/>
              </a:rPr>
              <a:t>Nguyên </a:t>
            </a:r>
            <a:r>
              <a:rPr lang="vi-VN" b="1" dirty="0">
                <a:solidFill>
                  <a:srgbClr val="FF0000"/>
                </a:solidFill>
                <a:latin typeface="tahoma"/>
              </a:rPr>
              <a:t>tắc phòng cháy và chữa </a:t>
            </a:r>
            <a:r>
              <a:rPr lang="vi-VN" b="1" dirty="0" smtClean="0">
                <a:solidFill>
                  <a:srgbClr val="FF0000"/>
                </a:solidFill>
                <a:latin typeface="tahoma"/>
              </a:rPr>
              <a:t>cháy</a:t>
            </a:r>
            <a:endParaRPr lang="en-US" b="1" dirty="0" smtClean="0">
              <a:solidFill>
                <a:srgbClr val="FF0000"/>
              </a:solidFill>
              <a:latin typeface="tahoma"/>
            </a:endParaRPr>
          </a:p>
          <a:p>
            <a:pPr marL="0" indent="0">
              <a:buNone/>
            </a:pPr>
            <a:endParaRPr lang="vi-VN" dirty="0">
              <a:solidFill>
                <a:srgbClr val="000000"/>
              </a:solidFill>
              <a:latin typeface="tahoma"/>
            </a:endParaRPr>
          </a:p>
          <a:p>
            <a:pPr marL="0" indent="0">
              <a:buNone/>
            </a:pPr>
            <a:r>
              <a:rPr lang="vi-VN" dirty="0">
                <a:solidFill>
                  <a:srgbClr val="000000"/>
                </a:solidFill>
                <a:latin typeface="+mj-lt"/>
              </a:rPr>
              <a:t>Theo Điều 4 của Luật Phòng cháy và chữa cháy quy định nguyên tắc phòng cháy và chữa cháy như sau:</a:t>
            </a:r>
          </a:p>
          <a:p>
            <a:r>
              <a:rPr lang="en-US" dirty="0" smtClean="0">
                <a:solidFill>
                  <a:srgbClr val="000000"/>
                </a:solidFill>
                <a:latin typeface="+mj-lt"/>
              </a:rPr>
              <a:t>  </a:t>
            </a:r>
            <a:r>
              <a:rPr lang="vi-VN" dirty="0" smtClean="0">
                <a:solidFill>
                  <a:srgbClr val="000000"/>
                </a:solidFill>
                <a:latin typeface="+mj-lt"/>
              </a:rPr>
              <a:t>Huy </a:t>
            </a:r>
            <a:r>
              <a:rPr lang="vi-VN" dirty="0">
                <a:solidFill>
                  <a:srgbClr val="000000"/>
                </a:solidFill>
                <a:latin typeface="+mj-lt"/>
              </a:rPr>
              <a:t>động sức mạnh tổng hợp của toàn dân tham gia hoạt động phòng cháy và chữa cháy.</a:t>
            </a:r>
          </a:p>
          <a:p>
            <a:r>
              <a:rPr lang="en-US" dirty="0" smtClean="0">
                <a:solidFill>
                  <a:srgbClr val="000000"/>
                </a:solidFill>
                <a:latin typeface="+mj-lt"/>
              </a:rPr>
              <a:t>  </a:t>
            </a:r>
            <a:r>
              <a:rPr lang="vi-VN" dirty="0" smtClean="0">
                <a:solidFill>
                  <a:srgbClr val="000000"/>
                </a:solidFill>
                <a:latin typeface="+mj-lt"/>
              </a:rPr>
              <a:t>Trong </a:t>
            </a:r>
            <a:r>
              <a:rPr lang="vi-VN" dirty="0">
                <a:solidFill>
                  <a:srgbClr val="000000"/>
                </a:solidFill>
                <a:latin typeface="+mj-lt"/>
              </a:rPr>
              <a:t>hoạt động phòng cháy và chữa cháy lấy phòng ngừa là chính; phải tích cực và chủ động phòng ngừa, hạn chế đến mức thấp nhất các vụ cháy xảy ra và thiệt hại do cháy gây ra.</a:t>
            </a:r>
          </a:p>
          <a:p>
            <a:r>
              <a:rPr lang="en-US" dirty="0" smtClean="0">
                <a:solidFill>
                  <a:srgbClr val="000000"/>
                </a:solidFill>
                <a:latin typeface="+mj-lt"/>
              </a:rPr>
              <a:t>  </a:t>
            </a:r>
            <a:r>
              <a:rPr lang="vi-VN" dirty="0" smtClean="0">
                <a:solidFill>
                  <a:srgbClr val="000000"/>
                </a:solidFill>
                <a:latin typeface="+mj-lt"/>
              </a:rPr>
              <a:t>Phải </a:t>
            </a:r>
            <a:r>
              <a:rPr lang="vi-VN" dirty="0">
                <a:solidFill>
                  <a:srgbClr val="000000"/>
                </a:solidFill>
                <a:latin typeface="+mj-lt"/>
              </a:rPr>
              <a:t>chuẩn bị sẵn sàng lực lượng, phương tiện, phương án và các điều kiện khác để khi có cháy xảy ra thì chữa cháy kịp thời, có hiệu quả.</a:t>
            </a:r>
          </a:p>
          <a:p>
            <a:r>
              <a:rPr lang="vi-VN" dirty="0" smtClean="0">
                <a:solidFill>
                  <a:srgbClr val="000000"/>
                </a:solidFill>
                <a:latin typeface="+mj-lt"/>
              </a:rPr>
              <a:t> </a:t>
            </a:r>
            <a:r>
              <a:rPr lang="en-US" dirty="0" smtClean="0">
                <a:solidFill>
                  <a:srgbClr val="000000"/>
                </a:solidFill>
                <a:latin typeface="+mj-lt"/>
              </a:rPr>
              <a:t> </a:t>
            </a:r>
            <a:r>
              <a:rPr lang="vi-VN" dirty="0" smtClean="0">
                <a:solidFill>
                  <a:srgbClr val="000000"/>
                </a:solidFill>
                <a:latin typeface="+mj-lt"/>
              </a:rPr>
              <a:t>Mọi </a:t>
            </a:r>
            <a:r>
              <a:rPr lang="vi-VN" dirty="0">
                <a:solidFill>
                  <a:srgbClr val="000000"/>
                </a:solidFill>
                <a:latin typeface="+mj-lt"/>
              </a:rPr>
              <a:t>hoạt động phòng cháy và chữa cháy trước hết phải được thực hiện và giải quyết bằng lực lượng và phương tiện tại chỗ.</a:t>
            </a:r>
          </a:p>
          <a:p>
            <a:endParaRPr lang="en-US" dirty="0"/>
          </a:p>
        </p:txBody>
      </p:sp>
    </p:spTree>
    <p:extLst>
      <p:ext uri="{BB962C8B-B14F-4D97-AF65-F5344CB8AC3E}">
        <p14:creationId xmlns:p14="http://schemas.microsoft.com/office/powerpoint/2010/main" val="2592146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30" y="0"/>
            <a:ext cx="91986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6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228600"/>
            <a:ext cx="8229600" cy="6096000"/>
          </a:xfrm>
        </p:spPr>
        <p:txBody>
          <a:bodyPr>
            <a:normAutofit fontScale="77500" lnSpcReduction="20000"/>
          </a:bodyPr>
          <a:lstStyle/>
          <a:p>
            <a:pPr marL="0" indent="0">
              <a:buNone/>
            </a:pPr>
            <a:r>
              <a:rPr lang="vi-VN" sz="3600" b="1" dirty="0">
                <a:solidFill>
                  <a:srgbClr val="FF0000"/>
                </a:solidFill>
                <a:latin typeface="+mj-lt"/>
              </a:rPr>
              <a:t>2. Trách nhiệm phòng cháy và chữa </a:t>
            </a:r>
            <a:r>
              <a:rPr lang="vi-VN" sz="3600" b="1" dirty="0" smtClean="0">
                <a:solidFill>
                  <a:srgbClr val="FF0000"/>
                </a:solidFill>
                <a:latin typeface="+mj-lt"/>
              </a:rPr>
              <a:t>cháy</a:t>
            </a:r>
            <a:endParaRPr lang="vi-VN" sz="3600" dirty="0">
              <a:solidFill>
                <a:srgbClr val="FF0000"/>
              </a:solidFill>
              <a:latin typeface="+mj-lt"/>
            </a:endParaRPr>
          </a:p>
          <a:p>
            <a:pPr marL="0" indent="0">
              <a:buNone/>
            </a:pPr>
            <a:r>
              <a:rPr lang="vi-VN" dirty="0">
                <a:solidFill>
                  <a:srgbClr val="000000"/>
                </a:solidFill>
                <a:latin typeface="+mj-lt"/>
              </a:rPr>
              <a:t>Theo Điều 5của Luật Phòng cháy và chữa cháy quy </a:t>
            </a:r>
            <a:r>
              <a:rPr lang="vi-VN" dirty="0" smtClean="0">
                <a:solidFill>
                  <a:srgbClr val="000000"/>
                </a:solidFill>
                <a:latin typeface="+mj-lt"/>
              </a:rPr>
              <a:t>định</a:t>
            </a:r>
            <a:r>
              <a:rPr lang="en-US" dirty="0" smtClean="0">
                <a:solidFill>
                  <a:srgbClr val="000000"/>
                </a:solidFill>
                <a:latin typeface="+mj-lt"/>
              </a:rPr>
              <a:t>:</a:t>
            </a:r>
          </a:p>
          <a:p>
            <a:pPr marL="0" indent="0">
              <a:buNone/>
            </a:pPr>
            <a:endParaRPr lang="vi-VN" dirty="0">
              <a:solidFill>
                <a:srgbClr val="000000"/>
              </a:solidFill>
              <a:latin typeface="+mj-lt"/>
            </a:endParaRPr>
          </a:p>
          <a:p>
            <a:r>
              <a:rPr lang="en-US" dirty="0">
                <a:solidFill>
                  <a:srgbClr val="000000"/>
                </a:solidFill>
                <a:latin typeface="+mj-lt"/>
              </a:rPr>
              <a:t> </a:t>
            </a:r>
            <a:r>
              <a:rPr lang="vi-VN" dirty="0" smtClean="0">
                <a:solidFill>
                  <a:srgbClr val="000000"/>
                </a:solidFill>
                <a:latin typeface="+mj-lt"/>
              </a:rPr>
              <a:t> </a:t>
            </a:r>
            <a:r>
              <a:rPr lang="vi-VN" dirty="0">
                <a:solidFill>
                  <a:srgbClr val="000000"/>
                </a:solidFill>
                <a:latin typeface="+mj-lt"/>
              </a:rPr>
              <a:t>Phòng cháy và chữa cháy là trách nhiệm của mỗi cơ quan, tổ chức, hộ gia đình và cá nhân trên lãnh thổ Cộng hoà xã hội chủ nghĩa Việt Nam.</a:t>
            </a:r>
          </a:p>
          <a:p>
            <a:r>
              <a:rPr lang="en-US" dirty="0">
                <a:solidFill>
                  <a:srgbClr val="000000"/>
                </a:solidFill>
                <a:latin typeface="+mj-lt"/>
              </a:rPr>
              <a:t> </a:t>
            </a:r>
            <a:r>
              <a:rPr lang="vi-VN" dirty="0" smtClean="0">
                <a:solidFill>
                  <a:srgbClr val="000000"/>
                </a:solidFill>
                <a:latin typeface="+mj-lt"/>
              </a:rPr>
              <a:t> </a:t>
            </a:r>
            <a:r>
              <a:rPr lang="vi-VN" dirty="0">
                <a:solidFill>
                  <a:srgbClr val="000000"/>
                </a:solidFill>
                <a:latin typeface="+mj-lt"/>
              </a:rPr>
              <a:t>Công dân từ 18 tuổi trở lên, đủ sức khoẻ có trách nhiệm tham gia vào đội dân phòng, đội phòng cháy và chữa cháy cơ sở được lập ở nơi cư trú hoặc nơi làm việc khi có yêu cầu.</a:t>
            </a:r>
          </a:p>
          <a:p>
            <a:r>
              <a:rPr lang="en-US" dirty="0">
                <a:solidFill>
                  <a:srgbClr val="000000"/>
                </a:solidFill>
                <a:latin typeface="+mj-lt"/>
              </a:rPr>
              <a:t> </a:t>
            </a:r>
            <a:r>
              <a:rPr lang="en-US" dirty="0" smtClean="0">
                <a:solidFill>
                  <a:srgbClr val="000000"/>
                </a:solidFill>
                <a:latin typeface="+mj-lt"/>
              </a:rPr>
              <a:t> </a:t>
            </a:r>
            <a:r>
              <a:rPr lang="vi-VN" dirty="0" smtClean="0">
                <a:solidFill>
                  <a:srgbClr val="000000"/>
                </a:solidFill>
                <a:latin typeface="+mj-lt"/>
              </a:rPr>
              <a:t>Người </a:t>
            </a:r>
            <a:r>
              <a:rPr lang="vi-VN" dirty="0">
                <a:solidFill>
                  <a:srgbClr val="000000"/>
                </a:solidFill>
                <a:latin typeface="+mj-lt"/>
              </a:rPr>
              <a:t>đứng đầu cơ quan, tổ chức, chủ hộ gia đình là người chịu trách nhiệm tổ chức hoạt động và thường xuyên kiểm tra phòng cháy và chữa cháy trong phạm vi trách nhiệm của mình.</a:t>
            </a:r>
          </a:p>
          <a:p>
            <a:r>
              <a:rPr lang="en-US" dirty="0">
                <a:solidFill>
                  <a:srgbClr val="000000"/>
                </a:solidFill>
                <a:latin typeface="+mj-lt"/>
              </a:rPr>
              <a:t> </a:t>
            </a:r>
            <a:r>
              <a:rPr lang="en-US" dirty="0" smtClean="0">
                <a:solidFill>
                  <a:srgbClr val="000000"/>
                </a:solidFill>
                <a:latin typeface="+mj-lt"/>
              </a:rPr>
              <a:t> </a:t>
            </a:r>
            <a:r>
              <a:rPr lang="vi-VN" dirty="0" smtClean="0">
                <a:solidFill>
                  <a:srgbClr val="000000"/>
                </a:solidFill>
                <a:latin typeface="+mj-lt"/>
              </a:rPr>
              <a:t>Lực </a:t>
            </a:r>
            <a:r>
              <a:rPr lang="vi-VN" dirty="0">
                <a:solidFill>
                  <a:srgbClr val="000000"/>
                </a:solidFill>
                <a:latin typeface="+mj-lt"/>
              </a:rPr>
              <a:t>lượng Cảnh sát phòng cháy và chữa cháy có trách nhiệm hướng dẫn, kiểm tra hoạt động phòng cháy và chữa cháy của cơ quan, tổ chức, hộ gia đình, cá nhân và làm nhiệm vụ chữa cháy.</a:t>
            </a:r>
          </a:p>
          <a:p>
            <a:endParaRPr lang="en-US" dirty="0"/>
          </a:p>
        </p:txBody>
      </p:sp>
    </p:spTree>
    <p:extLst>
      <p:ext uri="{BB962C8B-B14F-4D97-AF65-F5344CB8AC3E}">
        <p14:creationId xmlns:p14="http://schemas.microsoft.com/office/powerpoint/2010/main" val="160384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81000"/>
            <a:ext cx="8229600" cy="6248400"/>
          </a:xfrm>
        </p:spPr>
        <p:txBody>
          <a:bodyPr>
            <a:normAutofit fontScale="55000" lnSpcReduction="20000"/>
          </a:bodyPr>
          <a:lstStyle/>
          <a:p>
            <a:pPr marL="0" indent="0">
              <a:buNone/>
            </a:pPr>
            <a:r>
              <a:rPr lang="vi-VN" sz="3600" b="1" dirty="0">
                <a:solidFill>
                  <a:srgbClr val="FF0000"/>
                </a:solidFill>
                <a:latin typeface="tahoma"/>
              </a:rPr>
              <a:t>3. Các hành vi bị nghiêm </a:t>
            </a:r>
            <a:r>
              <a:rPr lang="vi-VN" sz="3600" b="1" dirty="0" smtClean="0">
                <a:solidFill>
                  <a:srgbClr val="FF0000"/>
                </a:solidFill>
                <a:latin typeface="tahoma"/>
              </a:rPr>
              <a:t>cấm</a:t>
            </a:r>
            <a:endParaRPr lang="vi-VN" sz="3600" dirty="0">
              <a:solidFill>
                <a:srgbClr val="FF0000"/>
              </a:solidFill>
              <a:latin typeface="tahoma"/>
            </a:endParaRPr>
          </a:p>
          <a:p>
            <a:pPr marL="0" indent="0">
              <a:buNone/>
            </a:pPr>
            <a:r>
              <a:rPr lang="vi-VN" dirty="0">
                <a:solidFill>
                  <a:srgbClr val="000000"/>
                </a:solidFill>
                <a:latin typeface="tahoma"/>
              </a:rPr>
              <a:t>Theo Điều 13 của Luật Phòng cháy và chữa cháy quy định các hành vi sau bị nghiêm cấm</a:t>
            </a:r>
            <a:r>
              <a:rPr lang="vi-VN" dirty="0" smtClean="0">
                <a:solidFill>
                  <a:srgbClr val="000000"/>
                </a:solidFill>
                <a:latin typeface="tahoma"/>
              </a:rPr>
              <a:t>:</a:t>
            </a:r>
            <a:endParaRPr lang="en-US" dirty="0" smtClean="0">
              <a:solidFill>
                <a:srgbClr val="000000"/>
              </a:solidFill>
              <a:latin typeface="tahoma"/>
            </a:endParaRPr>
          </a:p>
          <a:p>
            <a:pPr marL="0" indent="0">
              <a:buNone/>
            </a:pPr>
            <a:endParaRPr lang="vi-VN" dirty="0">
              <a:solidFill>
                <a:srgbClr val="000000"/>
              </a:solidFill>
              <a:latin typeface="tahoma"/>
            </a:endParaRPr>
          </a:p>
          <a:p>
            <a:r>
              <a:rPr lang="vi-VN" dirty="0" smtClean="0">
                <a:solidFill>
                  <a:srgbClr val="000000"/>
                </a:solidFill>
                <a:latin typeface="tahoma"/>
              </a:rPr>
              <a:t> </a:t>
            </a:r>
            <a:r>
              <a:rPr lang="vi-VN" dirty="0">
                <a:solidFill>
                  <a:srgbClr val="000000"/>
                </a:solidFill>
                <a:latin typeface="tahoma"/>
              </a:rPr>
              <a:t>Cố ý gây cháy, nổ làm tổn hại đến tính mạng, sức khoẻ con người; gây thiệt hại tài sản của Nhà nước, cơ quan, tổ chức, cá nhân; ảnh hưởng xấu đến môi trường, an ninh và trật tự an toàn xã hội.</a:t>
            </a:r>
          </a:p>
          <a:p>
            <a:r>
              <a:rPr lang="vi-VN" dirty="0" smtClean="0">
                <a:solidFill>
                  <a:srgbClr val="000000"/>
                </a:solidFill>
                <a:latin typeface="tahoma"/>
              </a:rPr>
              <a:t> </a:t>
            </a:r>
            <a:r>
              <a:rPr lang="vi-VN" dirty="0">
                <a:solidFill>
                  <a:srgbClr val="000000"/>
                </a:solidFill>
                <a:latin typeface="tahoma"/>
              </a:rPr>
              <a:t>Cản trở các hoạt động phòng cháy và chữa cháy; chống người thi hành nhiệm vụ phòng cháy và chữa cháy.</a:t>
            </a:r>
          </a:p>
          <a:p>
            <a:r>
              <a:rPr lang="en-US" dirty="0">
                <a:solidFill>
                  <a:srgbClr val="000000"/>
                </a:solidFill>
                <a:latin typeface="tahoma"/>
              </a:rPr>
              <a:t> </a:t>
            </a:r>
            <a:r>
              <a:rPr lang="vi-VN" dirty="0" smtClean="0">
                <a:solidFill>
                  <a:srgbClr val="000000"/>
                </a:solidFill>
                <a:latin typeface="tahoma"/>
              </a:rPr>
              <a:t>Lợi </a:t>
            </a:r>
            <a:r>
              <a:rPr lang="vi-VN" dirty="0">
                <a:solidFill>
                  <a:srgbClr val="000000"/>
                </a:solidFill>
                <a:latin typeface="tahoma"/>
              </a:rPr>
              <a:t>dụng hoạt động phòng cháy và chữa cháy để xâm hại đến tính mạng, sức khoẻ con người; xâm phạm tài sản của Nhà nước, cơ quan, tổ chức và cá nhân.</a:t>
            </a:r>
          </a:p>
          <a:p>
            <a:r>
              <a:rPr lang="en-US" dirty="0">
                <a:solidFill>
                  <a:srgbClr val="000000"/>
                </a:solidFill>
                <a:latin typeface="tahoma"/>
              </a:rPr>
              <a:t> </a:t>
            </a:r>
            <a:r>
              <a:rPr lang="vi-VN" dirty="0" smtClean="0">
                <a:solidFill>
                  <a:srgbClr val="000000"/>
                </a:solidFill>
                <a:latin typeface="tahoma"/>
              </a:rPr>
              <a:t>Báo </a:t>
            </a:r>
            <a:r>
              <a:rPr lang="vi-VN" dirty="0">
                <a:solidFill>
                  <a:srgbClr val="000000"/>
                </a:solidFill>
                <a:latin typeface="tahoma"/>
              </a:rPr>
              <a:t>cháy giả.</a:t>
            </a:r>
          </a:p>
          <a:p>
            <a:r>
              <a:rPr lang="vi-VN" dirty="0" smtClean="0">
                <a:solidFill>
                  <a:srgbClr val="000000"/>
                </a:solidFill>
                <a:latin typeface="tahoma"/>
              </a:rPr>
              <a:t> </a:t>
            </a:r>
            <a:r>
              <a:rPr lang="vi-VN" dirty="0">
                <a:solidFill>
                  <a:srgbClr val="000000"/>
                </a:solidFill>
                <a:latin typeface="tahoma"/>
              </a:rPr>
              <a:t>Sản xuất, tàng trữ, vận chuyển, bảo quản, sử dụng, mua bán trái phép chất nguy hiểm về cháy, nổ; vi phạm nghiêm trọng các quy định quản lý, sử dụng nguồn lửa, nguồn nhiệt và các tiêu chuẩn về phòng cháy và chữa cháy đã được Nhà nước quy định.</a:t>
            </a:r>
          </a:p>
          <a:p>
            <a:r>
              <a:rPr lang="en-US" dirty="0">
                <a:solidFill>
                  <a:srgbClr val="000000"/>
                </a:solidFill>
                <a:latin typeface="tahoma"/>
              </a:rPr>
              <a:t> </a:t>
            </a:r>
            <a:r>
              <a:rPr lang="vi-VN" dirty="0" smtClean="0">
                <a:solidFill>
                  <a:srgbClr val="000000"/>
                </a:solidFill>
                <a:latin typeface="tahoma"/>
              </a:rPr>
              <a:t>Thi </a:t>
            </a:r>
            <a:r>
              <a:rPr lang="vi-VN" dirty="0">
                <a:solidFill>
                  <a:srgbClr val="000000"/>
                </a:solidFill>
                <a:latin typeface="tahoma"/>
              </a:rPr>
              <a:t>công những công trình có nguy hiểm về cháy, nổ mà chưa có thiết kế được duyệt về phòng cháy và chữa cháy; nghiệm thu và đưa vào sử dụng công trình có nguy hiểm về cháy, nổ khi chưa đủ điều kiện bảo đảm an toàn về phòng cháy và chữa cháy.</a:t>
            </a:r>
          </a:p>
          <a:p>
            <a:r>
              <a:rPr lang="en-US" dirty="0">
                <a:solidFill>
                  <a:srgbClr val="000000"/>
                </a:solidFill>
                <a:latin typeface="tahoma"/>
              </a:rPr>
              <a:t> </a:t>
            </a:r>
            <a:r>
              <a:rPr lang="vi-VN" dirty="0" smtClean="0">
                <a:solidFill>
                  <a:srgbClr val="000000"/>
                </a:solidFill>
                <a:latin typeface="tahoma"/>
              </a:rPr>
              <a:t>Làm </a:t>
            </a:r>
            <a:r>
              <a:rPr lang="vi-VN" dirty="0">
                <a:solidFill>
                  <a:srgbClr val="000000"/>
                </a:solidFill>
                <a:latin typeface="tahoma"/>
              </a:rPr>
              <a:t>hư hỏng, tự ý thay đổi, di chuyển phương tiện, thiết bị phòng cháy và chữa cháy, biển báo, biển chỉ dẫn và lối thoát nạn.</a:t>
            </a:r>
          </a:p>
          <a:p>
            <a:r>
              <a:rPr lang="vi-VN" dirty="0">
                <a:solidFill>
                  <a:srgbClr val="000000"/>
                </a:solidFill>
                <a:latin typeface="tahoma"/>
              </a:rPr>
              <a:t>8. Các hành vi khác vi phạm quy định của Luật này.</a:t>
            </a:r>
          </a:p>
          <a:p>
            <a:endParaRPr lang="en-US" dirty="0"/>
          </a:p>
        </p:txBody>
      </p:sp>
    </p:spTree>
    <p:extLst>
      <p:ext uri="{BB962C8B-B14F-4D97-AF65-F5344CB8AC3E}">
        <p14:creationId xmlns:p14="http://schemas.microsoft.com/office/powerpoint/2010/main" val="324069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41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4800" y="3740727"/>
            <a:ext cx="8839200" cy="2554545"/>
          </a:xfrm>
          <a:prstGeom prst="rect">
            <a:avLst/>
          </a:prstGeom>
        </p:spPr>
        <p:txBody>
          <a:bodyPr wrap="square">
            <a:spAutoFit/>
          </a:bodyPr>
          <a:lstStyle/>
          <a:p>
            <a:r>
              <a:rPr lang="vi-VN" sz="3200" dirty="0">
                <a:solidFill>
                  <a:srgbClr val="7030A0"/>
                </a:solidFill>
                <a:latin typeface="+mj-lt"/>
              </a:rPr>
              <a:t>Mức phạt đối với hành vi báo cháy giả</a:t>
            </a:r>
          </a:p>
          <a:p>
            <a:r>
              <a:rPr lang="vi-VN" sz="3200" dirty="0">
                <a:latin typeface="+mj-lt"/>
              </a:rPr>
              <a:t>Theo khoản 2 Điều 42 Nghị định 144/2021/NĐ-CP thì người có hành vi báo cháy giả, báo tin sự cố, tai nạn giả có thể bị xử phạt hành chính từ 4 triệu đồng đến 6 triệu đồng.</a:t>
            </a:r>
            <a:endParaRPr lang="en-US" sz="3200" dirty="0">
              <a:latin typeface="+mj-lt"/>
            </a:endParaRPr>
          </a:p>
        </p:txBody>
      </p:sp>
    </p:spTree>
    <p:extLst>
      <p:ext uri="{BB962C8B-B14F-4D97-AF65-F5344CB8AC3E}">
        <p14:creationId xmlns:p14="http://schemas.microsoft.com/office/powerpoint/2010/main" val="170287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533400"/>
            <a:ext cx="8229600" cy="5592763"/>
          </a:xfrm>
        </p:spPr>
        <p:txBody>
          <a:bodyPr>
            <a:normAutofit fontScale="85000" lnSpcReduction="20000"/>
          </a:bodyPr>
          <a:lstStyle/>
          <a:p>
            <a:pPr marL="0" indent="0">
              <a:buNone/>
            </a:pPr>
            <a:r>
              <a:rPr lang="vi-VN" dirty="0">
                <a:solidFill>
                  <a:srgbClr val="FF0000"/>
                </a:solidFill>
              </a:rPr>
              <a:t>4. Biện pháp cơ bản trong phòng cháy</a:t>
            </a:r>
          </a:p>
          <a:p>
            <a:pPr marL="0" indent="0">
              <a:buNone/>
            </a:pPr>
            <a:endParaRPr lang="vi-VN" dirty="0"/>
          </a:p>
          <a:p>
            <a:pPr marL="0" indent="0">
              <a:buNone/>
            </a:pPr>
            <a:r>
              <a:rPr lang="vi-VN" dirty="0"/>
              <a:t>Theo Điều 14 của Luật Phòng cháy và chữa cháy quy định 02 biện pháp sau:</a:t>
            </a:r>
          </a:p>
          <a:p>
            <a:endParaRPr lang="vi-VN" dirty="0"/>
          </a:p>
          <a:p>
            <a:r>
              <a:rPr lang="vi-VN" dirty="0" smtClean="0"/>
              <a:t>Quản </a:t>
            </a:r>
            <a:r>
              <a:rPr lang="vi-VN" dirty="0"/>
              <a:t>lý chặt chẽ và sử dụng an toàn các chất cháy, chất nổ, nguồn lửa, nguồn nhiệt, thiết bị và dụng cụ sinh lửa, sinh nhiệt, chất sinh lửa, sinh nhiệt; bảo đảm các điều kiện an toàn về phòng cháy.</a:t>
            </a:r>
          </a:p>
          <a:p>
            <a:endParaRPr lang="vi-VN" dirty="0"/>
          </a:p>
          <a:p>
            <a:r>
              <a:rPr lang="vi-VN" dirty="0" smtClean="0"/>
              <a:t>Thường </a:t>
            </a:r>
            <a:r>
              <a:rPr lang="vi-VN" dirty="0"/>
              <a:t>xuyên, định kỳ kiểm tra phát hiện các sơ hở, thiếu sót về phòng cháy và có biện pháp khắc phục kịp thời.</a:t>
            </a:r>
            <a:endParaRPr lang="en-US" dirty="0"/>
          </a:p>
        </p:txBody>
      </p:sp>
    </p:spTree>
    <p:extLst>
      <p:ext uri="{BB962C8B-B14F-4D97-AF65-F5344CB8AC3E}">
        <p14:creationId xmlns:p14="http://schemas.microsoft.com/office/powerpoint/2010/main" val="2284680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342106"/>
            <a:ext cx="8229600" cy="6172200"/>
          </a:xfrm>
        </p:spPr>
        <p:txBody>
          <a:bodyPr>
            <a:normAutofit fontScale="70000" lnSpcReduction="20000"/>
          </a:bodyPr>
          <a:lstStyle/>
          <a:p>
            <a:pPr marL="0" indent="0">
              <a:buNone/>
            </a:pPr>
            <a:r>
              <a:rPr lang="vi-VN" b="1" dirty="0">
                <a:solidFill>
                  <a:srgbClr val="FF0000"/>
                </a:solidFill>
                <a:latin typeface="tahoma"/>
              </a:rPr>
              <a:t>5. Trách nhiệm chữa cháy và tham gia chữa </a:t>
            </a:r>
            <a:r>
              <a:rPr lang="vi-VN" b="1" dirty="0" smtClean="0">
                <a:solidFill>
                  <a:srgbClr val="FF0000"/>
                </a:solidFill>
                <a:latin typeface="tahoma"/>
              </a:rPr>
              <a:t>cháy</a:t>
            </a:r>
            <a:endParaRPr lang="vi-VN" dirty="0">
              <a:solidFill>
                <a:srgbClr val="FF0000"/>
              </a:solidFill>
              <a:latin typeface="tahoma"/>
            </a:endParaRPr>
          </a:p>
          <a:p>
            <a:pPr marL="0" indent="0">
              <a:buNone/>
            </a:pPr>
            <a:r>
              <a:rPr lang="vi-VN" dirty="0">
                <a:solidFill>
                  <a:srgbClr val="000000"/>
                </a:solidFill>
                <a:latin typeface="tahoma"/>
              </a:rPr>
              <a:t>Theo Điều 33 của Luật Phòng cháy và chữa cháy quy </a:t>
            </a:r>
            <a:r>
              <a:rPr lang="vi-VN" dirty="0" smtClean="0">
                <a:solidFill>
                  <a:srgbClr val="000000"/>
                </a:solidFill>
                <a:latin typeface="tahoma"/>
              </a:rPr>
              <a:t>định</a:t>
            </a:r>
            <a:endParaRPr lang="en-US" dirty="0" smtClean="0">
              <a:solidFill>
                <a:srgbClr val="000000"/>
              </a:solidFill>
              <a:latin typeface="tahoma"/>
            </a:endParaRPr>
          </a:p>
          <a:p>
            <a:pPr marL="0" indent="0">
              <a:buNone/>
            </a:pPr>
            <a:endParaRPr lang="vi-VN" dirty="0">
              <a:solidFill>
                <a:srgbClr val="000000"/>
              </a:solidFill>
              <a:latin typeface="tahoma"/>
            </a:endParaRPr>
          </a:p>
          <a:p>
            <a:r>
              <a:rPr lang="vi-VN" dirty="0" smtClean="0">
                <a:solidFill>
                  <a:srgbClr val="000000"/>
                </a:solidFill>
                <a:latin typeface="tahoma"/>
              </a:rPr>
              <a:t> </a:t>
            </a:r>
            <a:r>
              <a:rPr lang="vi-VN" dirty="0">
                <a:solidFill>
                  <a:srgbClr val="000000"/>
                </a:solidFill>
                <a:latin typeface="tahoma"/>
              </a:rPr>
              <a:t>Người phát hiện thấy cháy phải bằng mọi cách báo cháy nhanh nhất và chữa cháy; cơ quan, tổ chức, hộ gia đình và cá nhân gần nơi cháy phải nhanh chóng thông tin và tham gia chữa cháy.</a:t>
            </a:r>
          </a:p>
          <a:p>
            <a:r>
              <a:rPr lang="vi-VN" dirty="0" smtClean="0">
                <a:solidFill>
                  <a:srgbClr val="000000"/>
                </a:solidFill>
                <a:latin typeface="tahoma"/>
              </a:rPr>
              <a:t> </a:t>
            </a:r>
            <a:r>
              <a:rPr lang="vi-VN" dirty="0">
                <a:solidFill>
                  <a:srgbClr val="000000"/>
                </a:solidFill>
                <a:latin typeface="tahoma"/>
              </a:rPr>
              <a:t>Lực lượng phòng cháy và chữa cháy khi nhận được tin báo cháy trong địa bàn được phân công quản lý hoặc nhận được lệnh điều động phải lập tức đến chữa cháy; trường hợp nhận được thông tin báo cháy ngoài địa bàn được phân công quản lý thì phải báo ngay cho lực lượng phòng cháy và chữa cháy nơi xảy ra cháy, đồng thời phải báo cáo cấp trên của mình.</a:t>
            </a:r>
          </a:p>
          <a:p>
            <a:r>
              <a:rPr lang="vi-VN" dirty="0" smtClean="0">
                <a:solidFill>
                  <a:srgbClr val="000000"/>
                </a:solidFill>
                <a:latin typeface="tahoma"/>
              </a:rPr>
              <a:t>Các </a:t>
            </a:r>
            <a:r>
              <a:rPr lang="vi-VN" dirty="0">
                <a:solidFill>
                  <a:srgbClr val="000000"/>
                </a:solidFill>
                <a:latin typeface="tahoma"/>
              </a:rPr>
              <a:t>cơ quan y tế, điện lực, cấp nước, môi trường đô thị, giao thông và các cơ quan hữu quan khác khi nhận được yêu cầu của người chỉ huy chữa cháy phải nhanh chóng điều động người và phương tiện đến nơi xảy ra cháy để phục vụ chữa cháy.</a:t>
            </a:r>
          </a:p>
          <a:p>
            <a:r>
              <a:rPr lang="vi-VN" dirty="0" smtClean="0">
                <a:solidFill>
                  <a:srgbClr val="000000"/>
                </a:solidFill>
                <a:latin typeface="tahoma"/>
              </a:rPr>
              <a:t> </a:t>
            </a:r>
            <a:r>
              <a:rPr lang="vi-VN" dirty="0">
                <a:solidFill>
                  <a:srgbClr val="000000"/>
                </a:solidFill>
                <a:latin typeface="tahoma"/>
              </a:rPr>
              <a:t>Lực lượng công an, dân quân, tự vệ có trách nhiệm tổ chức giữ gìn trật tự, bảo vệ khu vực chữa cháy và tham gia chữa cháy.</a:t>
            </a:r>
          </a:p>
          <a:p>
            <a:endParaRPr lang="en-US" dirty="0"/>
          </a:p>
        </p:txBody>
      </p:sp>
    </p:spTree>
    <p:extLst>
      <p:ext uri="{BB962C8B-B14F-4D97-AF65-F5344CB8AC3E}">
        <p14:creationId xmlns:p14="http://schemas.microsoft.com/office/powerpoint/2010/main" val="2070901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1104</Words>
  <Application>Microsoft Office PowerPoint</Application>
  <PresentationFormat>On-screen Show (4:3)</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cp:revision>
  <dcterms:created xsi:type="dcterms:W3CDTF">2023-02-16T16:03:02Z</dcterms:created>
  <dcterms:modified xsi:type="dcterms:W3CDTF">2023-02-17T06:00:55Z</dcterms:modified>
</cp:coreProperties>
</file>